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handoutMasterIdLst>
    <p:handoutMasterId r:id="rId25"/>
  </p:handoutMasterIdLst>
  <p:sldIdLst>
    <p:sldId id="256" r:id="rId2"/>
    <p:sldId id="274" r:id="rId3"/>
    <p:sldId id="259" r:id="rId4"/>
    <p:sldId id="260" r:id="rId5"/>
    <p:sldId id="261" r:id="rId6"/>
    <p:sldId id="275" r:id="rId7"/>
    <p:sldId id="262" r:id="rId8"/>
    <p:sldId id="263" r:id="rId9"/>
    <p:sldId id="264" r:id="rId10"/>
    <p:sldId id="276" r:id="rId11"/>
    <p:sldId id="277" r:id="rId12"/>
    <p:sldId id="273" r:id="rId13"/>
    <p:sldId id="265" r:id="rId14"/>
    <p:sldId id="266" r:id="rId15"/>
    <p:sldId id="267" r:id="rId16"/>
    <p:sldId id="268" r:id="rId17"/>
    <p:sldId id="269" r:id="rId18"/>
    <p:sldId id="270" r:id="rId19"/>
    <p:sldId id="278" r:id="rId20"/>
    <p:sldId id="271" r:id="rId21"/>
    <p:sldId id="272" r:id="rId22"/>
    <p:sldId id="279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03" autoAdjust="0"/>
    <p:restoredTop sz="94660"/>
  </p:normalViewPr>
  <p:slideViewPr>
    <p:cSldViewPr>
      <p:cViewPr varScale="1">
        <p:scale>
          <a:sx n="67" d="100"/>
          <a:sy n="67" d="100"/>
        </p:scale>
        <p:origin x="-102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920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Population of</a:t>
            </a:r>
            <a:r>
              <a:rPr lang="en-US" baseline="0" dirty="0" smtClean="0"/>
              <a:t> the United States</a:t>
            </a:r>
            <a:endParaRPr lang="en-US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Population</c:v>
                </c:pt>
              </c:strCache>
            </c:strRef>
          </c:tx>
          <c:cat>
            <c:numRef>
              <c:f>Sheet1!$A$2:$A$13</c:f>
              <c:numCache>
                <c:formatCode>General</c:formatCode>
                <c:ptCount val="12"/>
                <c:pt idx="0">
                  <c:v>1790</c:v>
                </c:pt>
                <c:pt idx="1">
                  <c:v>1810</c:v>
                </c:pt>
                <c:pt idx="2">
                  <c:v>1830</c:v>
                </c:pt>
                <c:pt idx="3">
                  <c:v>1850</c:v>
                </c:pt>
                <c:pt idx="4">
                  <c:v>1870</c:v>
                </c:pt>
                <c:pt idx="5">
                  <c:v>1890</c:v>
                </c:pt>
                <c:pt idx="6">
                  <c:v>1910</c:v>
                </c:pt>
                <c:pt idx="7">
                  <c:v>1930</c:v>
                </c:pt>
                <c:pt idx="8">
                  <c:v>1950</c:v>
                </c:pt>
                <c:pt idx="9">
                  <c:v>1970</c:v>
                </c:pt>
                <c:pt idx="10">
                  <c:v>1990</c:v>
                </c:pt>
                <c:pt idx="11">
                  <c:v>2007</c:v>
                </c:pt>
              </c:numCache>
            </c:numRef>
          </c:cat>
          <c:val>
            <c:numRef>
              <c:f>Sheet1!$B$2:$B$13</c:f>
              <c:numCache>
                <c:formatCode>#,##0</c:formatCode>
                <c:ptCount val="12"/>
                <c:pt idx="0">
                  <c:v>4000000</c:v>
                </c:pt>
                <c:pt idx="1">
                  <c:v>7239000</c:v>
                </c:pt>
                <c:pt idx="2">
                  <c:v>12866020</c:v>
                </c:pt>
                <c:pt idx="3">
                  <c:v>23191876</c:v>
                </c:pt>
                <c:pt idx="4">
                  <c:v>38558371</c:v>
                </c:pt>
                <c:pt idx="5">
                  <c:v>62622250</c:v>
                </c:pt>
                <c:pt idx="6">
                  <c:v>92228496</c:v>
                </c:pt>
                <c:pt idx="7">
                  <c:v>123202624</c:v>
                </c:pt>
                <c:pt idx="8">
                  <c:v>150520798</c:v>
                </c:pt>
                <c:pt idx="9">
                  <c:v>203302031</c:v>
                </c:pt>
                <c:pt idx="10">
                  <c:v>248709873</c:v>
                </c:pt>
                <c:pt idx="11">
                  <c:v>301621157</c:v>
                </c:pt>
              </c:numCache>
            </c:numRef>
          </c:val>
        </c:ser>
        <c:axId val="97228672"/>
        <c:axId val="104764544"/>
      </c:barChart>
      <c:catAx>
        <c:axId val="97228672"/>
        <c:scaling>
          <c:orientation val="minMax"/>
        </c:scaling>
        <c:axPos val="b"/>
        <c:numFmt formatCode="General" sourceLinked="1"/>
        <c:tickLblPos val="nextTo"/>
        <c:crossAx val="104764544"/>
        <c:crosses val="autoZero"/>
        <c:auto val="1"/>
        <c:lblAlgn val="ctr"/>
        <c:lblOffset val="100"/>
      </c:catAx>
      <c:valAx>
        <c:axId val="104764544"/>
        <c:scaling>
          <c:orientation val="minMax"/>
        </c:scaling>
        <c:axPos val="l"/>
        <c:majorGridlines/>
        <c:numFmt formatCode="#,##0" sourceLinked="1"/>
        <c:tickLblPos val="nextTo"/>
        <c:crossAx val="9722867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9B90CE8-9D76-41B3-B5EC-FBEA612B3ABB}" type="datetimeFigureOut">
              <a:rPr lang="en-US"/>
              <a:pPr>
                <a:defRPr/>
              </a:pPr>
              <a:t>4/2/2008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98DB976-ACBE-46CE-A66F-2F2451E87F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6AEF9DB-EAB5-4182-BAE5-F168917ED94E}" type="datetimeFigureOut">
              <a:rPr lang="en-US"/>
              <a:pPr>
                <a:defRPr/>
              </a:pPr>
              <a:t>4/2/2008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05A8733-21DE-4F91-9DC5-AB7DD92D0F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16FA410-5263-4F95-B244-771EC2565A9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0F3C274-5F26-40E7-ACD0-2C2E4F1888B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A8733-21DE-4F91-9DC5-AB7DD92D0F7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CF035FA-94AB-490C-B308-F76CBFFA85C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74F8869-3697-4B74-A5DF-B267E5FF286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4B9DDEF-F4AF-4ED2-BAB1-0623776B915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6F31E3-DE59-4307-B57F-86B34F9F013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3E0470A-D90A-42F8-9F67-1C2BB4B64EC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27BFCE5-E374-4E08-9D9C-ED2A467E021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5E428FB-9608-4014-8241-13601619B50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A8733-21DE-4F91-9DC5-AB7DD92D0F77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3428BE4-3C9E-451F-B945-93EF3749E03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F74C94B-5E44-4279-9E86-670367F7384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DD9248E-9B29-4E0B-BEFE-59BAE91F549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A8733-21DE-4F91-9DC5-AB7DD92D0F77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2E9A87E-C8D1-421B-B215-12D554271D0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62B29C5-1131-4B83-8569-EB0B94FCFF5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1CAB6D6-625B-4B52-8B2F-5DFA38A24C4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L</a:t>
            </a: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C866403-4887-4471-AF84-7EE6E9A4CC8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B926121-7505-4044-99C7-5C3CC66AB48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L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D07C25E-F7D3-4CA6-8F5F-3F73735A2E7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7F3F07F-83E9-4FB6-B9C3-13C15FE7616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72FBB-5D8B-4D91-9A5C-667DD7B24DD8}" type="datetimeFigureOut">
              <a:rPr lang="en-US"/>
              <a:pPr>
                <a:defRPr/>
              </a:pPr>
              <a:t>4/2/2008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C11EEDA3-8C22-4595-910A-8A9726BBE5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9" name="Picture 16" descr="C:\Users\Mary Salinas\AppData\Local\Microsoft\Windows\Temporary Internet Files\Content.IE5\R6CWIX0X\MCj02134030000[1].wm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28601"/>
            <a:ext cx="497009" cy="3810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B1760-53CC-43A6-9972-91771B3F8717}" type="datetimeFigureOut">
              <a:rPr lang="en-US"/>
              <a:pPr>
                <a:defRPr/>
              </a:pPr>
              <a:t>4/2/2008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343C9-1696-464D-ACD9-232D228F39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CBD63-6DEB-4E6C-8A77-D67CFF0B8A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C0C90-A48C-484E-9717-C6FE50C35C1C}" type="datetimeFigureOut">
              <a:rPr lang="en-US"/>
              <a:pPr>
                <a:defRPr/>
              </a:pPr>
              <a:t>4/2/2008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7D194-329E-4B70-A701-6312DEC6AAD5}" type="datetimeFigureOut">
              <a:rPr lang="en-US"/>
              <a:pPr>
                <a:defRPr/>
              </a:pPr>
              <a:t>4/2/2008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069BB-41CF-41EC-8757-A57316DF33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80863C-9D3C-4CFF-AD27-AB9C29E0BC0B}" type="datetimeFigureOut">
              <a:rPr lang="en-US"/>
              <a:pPr>
                <a:defRPr/>
              </a:pPr>
              <a:t>4/2/2008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ACF40CB3-C7BB-4C75-8056-08952FA93C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9" name="Picture 16" descr="C:\Users\Mary Salinas\AppData\Local\Microsoft\Windows\Temporary Internet Files\Content.IE5\R6CWIX0X\MCj02134030000[1].wm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64991" y="228600"/>
            <a:ext cx="497009" cy="3810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00753-3696-4400-B9A0-16DCCB28CFAF}" type="datetimeFigureOut">
              <a:rPr lang="en-US"/>
              <a:pPr>
                <a:defRPr/>
              </a:pPr>
              <a:t>4/2/2008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AD7B8-C6D2-4B1A-9AFE-773F573BB3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4DA2E-9E88-41EF-9CC2-3D253A51B164}" type="datetimeFigureOut">
              <a:rPr lang="en-US"/>
              <a:pPr>
                <a:defRPr/>
              </a:pPr>
              <a:t>4/2/2008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12113983-40DA-476D-B168-D6B6751C1E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C2E31-523F-41D2-8D9B-1061DC23AB95}" type="datetimeFigureOut">
              <a:rPr lang="en-US"/>
              <a:pPr>
                <a:defRPr/>
              </a:pPr>
              <a:t>4/2/2008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9E8D0-394C-4C56-83B9-2BC489CB77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16" descr="C:\Users\Mary Salinas\AppData\Local\Microsoft\Windows\Temporary Internet Files\Content.IE5\R6CWIX0X\MCj02134030000[1].wm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497009" cy="381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1D244-BAE6-422A-AFD6-2F426797C91E}" type="datetimeFigureOut">
              <a:rPr lang="en-US"/>
              <a:pPr>
                <a:defRPr/>
              </a:pPr>
              <a:t>4/2/2008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1A79D83-582E-4E46-B65A-A2E41717DE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6" descr="C:\Users\Mary Salinas\AppData\Local\Microsoft\Windows\Temporary Internet Files\Content.IE5\R6CWIX0X\MCj02134030000[1].wm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04800"/>
            <a:ext cx="497009" cy="381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77319778-954B-4721-8F0B-6AF78D4E60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54612-4628-4564-ABB0-F79C2ADF04B0}" type="datetimeFigureOut">
              <a:rPr lang="en-US"/>
              <a:pPr>
                <a:defRPr/>
              </a:pPr>
              <a:t>4/2/2008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9589D5-3B40-44AE-8C82-C61F506BC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0F726-31B1-4EDA-B14D-56A8662AF7F3}" type="datetimeFigureOut">
              <a:rPr lang="en-US"/>
              <a:pPr>
                <a:defRPr/>
              </a:pPr>
              <a:t>4/2/2008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9874229-239D-489E-9490-822853855785}" type="datetimeFigureOut">
              <a:rPr lang="en-US"/>
              <a:pPr>
                <a:defRPr/>
              </a:pPr>
              <a:t>4/2/2008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smtClean="0">
                <a:solidFill>
                  <a:schemeClr val="accent3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BE90B3C-700E-4791-BAD2-725AC27AA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40" name="Picture 16" descr="C:\Users\Mary Salinas\AppData\Local\Microsoft\Windows\Temporary Internet Files\Content.IE5\R6CWIX0X\MCj02134030000[1].wmf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304800" y="228601"/>
            <a:ext cx="497009" cy="381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student\Local%20Settings\Temporary%20Internet%20Files\Content.IE5\Q3WN4E90\MSj04310810000%5b1%5d.wav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E:\ppt_videoclip_msalinas.asf" TargetMode="External"/><Relationship Id="rId6" Type="http://schemas.openxmlformats.org/officeDocument/2006/relationships/image" Target="../media/image18.png"/><Relationship Id="rId5" Type="http://schemas.openxmlformats.org/officeDocument/2006/relationships/image" Target="../media/image17.wmf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1.xml"/><Relationship Id="rId4" Type="http://schemas.openxmlformats.org/officeDocument/2006/relationships/image" Target="../media/image2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4" Type="http://schemas.openxmlformats.org/officeDocument/2006/relationships/slide" Target="slide2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4" Type="http://schemas.openxmlformats.org/officeDocument/2006/relationships/slide" Target="slide2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4" Type="http://schemas.openxmlformats.org/officeDocument/2006/relationships/slide" Target="slide2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4" Type="http://schemas.openxmlformats.org/officeDocument/2006/relationships/slide" Target="slide2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4" Type="http://schemas.openxmlformats.org/officeDocument/2006/relationships/slide" Target="slide2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eorgewashington.si.edu/kids/portrait.html" TargetMode="External"/><Relationship Id="rId5" Type="http://schemas.openxmlformats.org/officeDocument/2006/relationships/hyperlink" Target="http://www.socialstudiesforkids.com/subjects/georgewashington.htm" TargetMode="External"/><Relationship Id="rId4" Type="http://schemas.openxmlformats.org/officeDocument/2006/relationships/hyperlink" Target="http://www.apples4theteacher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3.wav"/><Relationship Id="rId6" Type="http://schemas.openxmlformats.org/officeDocument/2006/relationships/image" Target="../media/image22.png"/><Relationship Id="rId5" Type="http://schemas.openxmlformats.org/officeDocument/2006/relationships/image" Target="../media/image21.wmf"/><Relationship Id="rId4" Type="http://schemas.openxmlformats.org/officeDocument/2006/relationships/audio" Target="../media/audio4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eorgewashington.si.edu/kids/portrait.html" TargetMode="External"/><Relationship Id="rId5" Type="http://schemas.openxmlformats.org/officeDocument/2006/relationships/hyperlink" Target="http://www.apples4theteacher.com/holidays/presidents-day/george-washington" TargetMode="External"/><Relationship Id="rId4" Type="http://schemas.openxmlformats.org/officeDocument/2006/relationships/hyperlink" Target="http://www.socialstudiesforkids.com/subjects/georgewashington.ht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819400"/>
            <a:ext cx="7620000" cy="17526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Our first president</a:t>
            </a:r>
            <a:endParaRPr lang="en-US" dirty="0"/>
          </a:p>
        </p:txBody>
      </p:sp>
      <p:sp>
        <p:nvSpPr>
          <p:cNvPr id="13315" name="Title 1"/>
          <p:cNvSpPr>
            <a:spLocks noGrp="1"/>
          </p:cNvSpPr>
          <p:nvPr>
            <p:ph type="ctrTitle"/>
          </p:nvPr>
        </p:nvSpPr>
        <p:spPr>
          <a:xfrm>
            <a:off x="609600" y="304800"/>
            <a:ext cx="7772400" cy="1752600"/>
          </a:xfrm>
        </p:spPr>
        <p:txBody>
          <a:bodyPr/>
          <a:lstStyle/>
          <a:p>
            <a:r>
              <a:rPr lang="en-US" dirty="0" smtClean="0"/>
              <a:t>         George Washington </a:t>
            </a:r>
            <a:r>
              <a:rPr lang="en-US" sz="1200" dirty="0" smtClean="0"/>
              <a:t>Mary Salinas/ITEC 501</a:t>
            </a:r>
            <a:endParaRPr lang="en-US" sz="1200" dirty="0" smtClean="0"/>
          </a:p>
        </p:txBody>
      </p:sp>
      <p:pic>
        <p:nvPicPr>
          <p:cNvPr id="13316" name="Picture 2" descr="C:\Users\Mary Salinas\AppData\Local\Microsoft\Windows\Temporary Internet Files\Content.IE5\PSBCSV6U\MCj0150053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8425" y="3248885"/>
            <a:ext cx="2032000" cy="295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MSj04310810000[1]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2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Timeline of Washington’s 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1732    Born in Virginia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1759    Married Martha Custis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1775     Elected Commander-in-Chief Continental Army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1776     Signing of Declaration of Independence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1781     Victory at Yorktown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1789     Elected First President of the U.S.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1791     Bill of Rights becomes law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1793     Re-elected President for second time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1799      Died at age 67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  <p:transition>
    <p:dissolve/>
    <p:sndAc>
      <p:stSnd>
        <p:snd r:embed="rId3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Growth: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Population: Then and Now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613775" cy="3578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0" y="5486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5334000"/>
            <a:ext cx="861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George Washington was a founding father of a great nation.  Look how the United States has grown since becoming an independent nation!  (During Washington’s time the census was begun which counted the population).    </a:t>
            </a:r>
            <a:endParaRPr lang="en-US" dirty="0"/>
          </a:p>
        </p:txBody>
      </p:sp>
    </p:spTree>
  </p:cSld>
  <p:clrMapOvr>
    <a:masterClrMapping/>
  </p:clrMapOvr>
  <p:transition>
    <p:dissolve/>
    <p:sndAc>
      <p:stSnd>
        <p:snd r:embed="rId3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Chart bld="series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Watch the Video…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dirty="0" smtClean="0"/>
              <a:t>Click on the picture to watch a short video on George Washington.</a:t>
            </a:r>
          </a:p>
          <a:p>
            <a:endParaRPr lang="en-US" dirty="0" smtClean="0"/>
          </a:p>
        </p:txBody>
      </p:sp>
      <p:pic>
        <p:nvPicPr>
          <p:cNvPr id="1026" name="Picture 2" descr="C:\Users\Mary Salinas\AppData\Local\Microsoft\Windows\Temporary Internet Files\Content.IE5\R6CWIX0X\MCj04260680000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34200" y="3200401"/>
            <a:ext cx="1555750" cy="1464398"/>
          </a:xfrm>
          <a:prstGeom prst="rect">
            <a:avLst/>
          </a:prstGeom>
          <a:noFill/>
        </p:spPr>
      </p:pic>
      <p:pic>
        <p:nvPicPr>
          <p:cNvPr id="1027" name="Picture 3" descr="C:\Users\Mary Salinas\AppData\Local\Microsoft\Windows\Temporary Internet Files\Content.IE5\H8P0LQY6\MCj04347990000[1]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3400" y="3352572"/>
            <a:ext cx="1447800" cy="1447800"/>
          </a:xfrm>
          <a:prstGeom prst="rect">
            <a:avLst/>
          </a:prstGeom>
          <a:noFill/>
        </p:spPr>
      </p:pic>
      <p:pic>
        <p:nvPicPr>
          <p:cNvPr id="8" name="ppt_videoclip_msalinas.asf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7"/>
          <a:stretch>
            <a:fillRect/>
          </a:stretch>
        </p:blipFill>
        <p:spPr>
          <a:xfrm>
            <a:off x="2819400" y="2819400"/>
            <a:ext cx="3352800" cy="2286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dissolve/>
    <p:sndAc>
      <p:stSnd>
        <p:snd r:embed="rId4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What do We Remember?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dirty="0" smtClean="0"/>
              <a:t>Click on        to answer.</a:t>
            </a:r>
          </a:p>
          <a:p>
            <a:r>
              <a:rPr lang="en-US" dirty="0" smtClean="0"/>
              <a:t>You will be told if your answer is right or wrong.</a:t>
            </a:r>
          </a:p>
          <a:p>
            <a:r>
              <a:rPr lang="en-US" dirty="0" smtClean="0"/>
              <a:t>After you answer a question, click on        to return to the quiz.</a:t>
            </a:r>
          </a:p>
          <a:p>
            <a:pPr algn="ctr">
              <a:buFont typeface="Wingdings 2" pitchFamily="18" charset="2"/>
              <a:buNone/>
            </a:pPr>
            <a:r>
              <a:rPr lang="en-US" sz="4000" dirty="0" smtClean="0">
                <a:solidFill>
                  <a:srgbClr val="FF0000"/>
                </a:solidFill>
                <a:latin typeface="Broadway" pitchFamily="82" charset="0"/>
              </a:rPr>
              <a:t>Do your best and good luck!</a:t>
            </a:r>
          </a:p>
        </p:txBody>
      </p:sp>
      <p:pic>
        <p:nvPicPr>
          <p:cNvPr id="24581" name="Picture 5" descr="C:\Users\Mary Salinas\AppData\Local\Microsoft\Windows\Temporary Internet Files\Content.IE5\CA54NXN2\MCPE01753_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6200" y="4287970"/>
            <a:ext cx="1447800" cy="1839197"/>
          </a:xfrm>
          <a:prstGeom prst="rect">
            <a:avLst/>
          </a:prstGeom>
          <a:noFill/>
        </p:spPr>
      </p:pic>
      <p:sp>
        <p:nvSpPr>
          <p:cNvPr id="6" name="5-Point Star 5">
            <a:hlinkClick r:id="rId5" action="ppaction://hlinksldjump"/>
          </p:cNvPr>
          <p:cNvSpPr/>
          <p:nvPr/>
        </p:nvSpPr>
        <p:spPr>
          <a:xfrm>
            <a:off x="1981200" y="1600200"/>
            <a:ext cx="381000" cy="3048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U-Turn Arrow 6">
            <a:hlinkClick r:id="" action="ppaction://hlinkshowjump?jump=lastslideviewed"/>
          </p:cNvPr>
          <p:cNvSpPr/>
          <p:nvPr/>
        </p:nvSpPr>
        <p:spPr>
          <a:xfrm rot="10800000">
            <a:off x="6303815" y="2625435"/>
            <a:ext cx="381000" cy="304800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  <p:sndAc>
      <p:stSnd>
        <p:snd r:embed="rId3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1292225" y="2743200"/>
            <a:ext cx="6480175" cy="2971800"/>
          </a:xfrm>
        </p:spPr>
        <p:txBody>
          <a:bodyPr>
            <a:normAutofit/>
          </a:bodyPr>
          <a:lstStyle/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Massachusetts </a:t>
            </a:r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New York</a:t>
            </a:r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Virginia</a:t>
            </a:r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Florida</a:t>
            </a:r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</p:txBody>
      </p:sp>
      <p:sp>
        <p:nvSpPr>
          <p:cNvPr id="25603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George Washington was born in…</a:t>
            </a:r>
          </a:p>
        </p:txBody>
      </p:sp>
      <p:sp>
        <p:nvSpPr>
          <p:cNvPr id="8" name="5-Point Star 7">
            <a:hlinkClick r:id="rId3" action="ppaction://hlinksldjump"/>
          </p:cNvPr>
          <p:cNvSpPr/>
          <p:nvPr/>
        </p:nvSpPr>
        <p:spPr>
          <a:xfrm>
            <a:off x="879770" y="2743200"/>
            <a:ext cx="3048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5-Point Star 8">
            <a:hlinkClick r:id="rId3" action="ppaction://hlinksldjump"/>
          </p:cNvPr>
          <p:cNvSpPr/>
          <p:nvPr/>
        </p:nvSpPr>
        <p:spPr>
          <a:xfrm>
            <a:off x="893620" y="3352800"/>
            <a:ext cx="3048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5-Point Star 9">
            <a:hlinkClick r:id="rId4" action="ppaction://hlinksldjump"/>
          </p:cNvPr>
          <p:cNvSpPr/>
          <p:nvPr/>
        </p:nvSpPr>
        <p:spPr>
          <a:xfrm>
            <a:off x="914400" y="3962400"/>
            <a:ext cx="3048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5-Point Star 10">
            <a:hlinkClick r:id="rId3" action="ppaction://hlinksldjump"/>
          </p:cNvPr>
          <p:cNvSpPr/>
          <p:nvPr/>
        </p:nvSpPr>
        <p:spPr>
          <a:xfrm>
            <a:off x="893620" y="4495800"/>
            <a:ext cx="3048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368425" y="2743200"/>
            <a:ext cx="6480175" cy="3505200"/>
          </a:xfrm>
        </p:spPr>
        <p:txBody>
          <a:bodyPr>
            <a:normAutofit/>
          </a:bodyPr>
          <a:lstStyle/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World War </a:t>
            </a:r>
            <a:r>
              <a:rPr lang="en-US" dirty="0" err="1" smtClean="0"/>
              <a:t>iI</a:t>
            </a:r>
            <a:endParaRPr lang="en-US" dirty="0" smtClean="0"/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Revolutionary War</a:t>
            </a:r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Civil war</a:t>
            </a:r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Korean war</a:t>
            </a:r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George Washington fought for independence from the British in what war?</a:t>
            </a:r>
            <a:endParaRPr lang="en-US" dirty="0"/>
          </a:p>
        </p:txBody>
      </p:sp>
      <p:sp>
        <p:nvSpPr>
          <p:cNvPr id="4" name="5-Point Star 3">
            <a:hlinkClick r:id="rId3" action="ppaction://hlinksldjump"/>
          </p:cNvPr>
          <p:cNvSpPr/>
          <p:nvPr/>
        </p:nvSpPr>
        <p:spPr>
          <a:xfrm>
            <a:off x="969815" y="2743200"/>
            <a:ext cx="3048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5-Point Star 4">
            <a:hlinkClick r:id="rId4" action="ppaction://hlinksldjump"/>
          </p:cNvPr>
          <p:cNvSpPr/>
          <p:nvPr/>
        </p:nvSpPr>
        <p:spPr>
          <a:xfrm>
            <a:off x="983670" y="3276600"/>
            <a:ext cx="3048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-Point Star 5">
            <a:hlinkClick r:id="rId3" action="ppaction://hlinksldjump"/>
          </p:cNvPr>
          <p:cNvSpPr/>
          <p:nvPr/>
        </p:nvSpPr>
        <p:spPr>
          <a:xfrm>
            <a:off x="983670" y="3886200"/>
            <a:ext cx="3048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5-Point Star 6">
            <a:hlinkClick r:id="rId3" action="ppaction://hlinksldjump"/>
          </p:cNvPr>
          <p:cNvSpPr/>
          <p:nvPr/>
        </p:nvSpPr>
        <p:spPr>
          <a:xfrm>
            <a:off x="1011380" y="4495800"/>
            <a:ext cx="3048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368425" y="2743200"/>
            <a:ext cx="6480175" cy="3276600"/>
          </a:xfrm>
        </p:spPr>
        <p:txBody>
          <a:bodyPr>
            <a:normAutofit/>
          </a:bodyPr>
          <a:lstStyle/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Kenmore</a:t>
            </a:r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Mt. </a:t>
            </a:r>
            <a:r>
              <a:rPr lang="en-US" dirty="0" err="1" smtClean="0"/>
              <a:t>vernon</a:t>
            </a:r>
            <a:endParaRPr lang="en-US" dirty="0" smtClean="0"/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The tabor house</a:t>
            </a:r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Independence hall</a:t>
            </a:r>
            <a:endParaRPr lang="en-US" dirty="0"/>
          </a:p>
        </p:txBody>
      </p:sp>
      <p:sp>
        <p:nvSpPr>
          <p:cNvPr id="2765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George Washington’s adulthood home called?</a:t>
            </a:r>
          </a:p>
        </p:txBody>
      </p:sp>
      <p:sp>
        <p:nvSpPr>
          <p:cNvPr id="4" name="5-Point Star 3">
            <a:hlinkClick r:id="rId3" action="ppaction://hlinksldjump"/>
          </p:cNvPr>
          <p:cNvSpPr/>
          <p:nvPr/>
        </p:nvSpPr>
        <p:spPr>
          <a:xfrm>
            <a:off x="1018305" y="2743200"/>
            <a:ext cx="3048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5-Point Star 4">
            <a:hlinkClick r:id="rId4" action="ppaction://hlinksldjump"/>
          </p:cNvPr>
          <p:cNvSpPr/>
          <p:nvPr/>
        </p:nvSpPr>
        <p:spPr>
          <a:xfrm>
            <a:off x="1032160" y="3352800"/>
            <a:ext cx="3048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-Point Star 5">
            <a:hlinkClick r:id="rId3" action="ppaction://hlinksldjump"/>
          </p:cNvPr>
          <p:cNvSpPr/>
          <p:nvPr/>
        </p:nvSpPr>
        <p:spPr>
          <a:xfrm>
            <a:off x="1046015" y="3962400"/>
            <a:ext cx="3048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</a:t>
            </a:r>
          </a:p>
        </p:txBody>
      </p:sp>
      <p:sp>
        <p:nvSpPr>
          <p:cNvPr id="7" name="5-Point Star 6">
            <a:hlinkClick r:id="rId3" action="ppaction://hlinksldjump"/>
          </p:cNvPr>
          <p:cNvSpPr/>
          <p:nvPr/>
        </p:nvSpPr>
        <p:spPr>
          <a:xfrm>
            <a:off x="1046015" y="4495800"/>
            <a:ext cx="3048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368425" y="2743200"/>
            <a:ext cx="6480175" cy="3429000"/>
          </a:xfrm>
        </p:spPr>
        <p:txBody>
          <a:bodyPr>
            <a:normAutofit/>
          </a:bodyPr>
          <a:lstStyle/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1789 - 1797</a:t>
            </a:r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2000 - 2008</a:t>
            </a:r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1640 - 1644</a:t>
            </a:r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1860 - 1865</a:t>
            </a:r>
            <a:endParaRPr lang="en-US" dirty="0"/>
          </a:p>
        </p:txBody>
      </p:sp>
      <p:sp>
        <p:nvSpPr>
          <p:cNvPr id="2867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During what years did George Washington serve as President?</a:t>
            </a:r>
          </a:p>
        </p:txBody>
      </p:sp>
      <p:sp>
        <p:nvSpPr>
          <p:cNvPr id="4" name="5-Point Star 3">
            <a:hlinkClick r:id="rId3" action="ppaction://hlinksldjump"/>
          </p:cNvPr>
          <p:cNvSpPr/>
          <p:nvPr/>
        </p:nvSpPr>
        <p:spPr>
          <a:xfrm>
            <a:off x="935175" y="2743200"/>
            <a:ext cx="3048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5-Point Star 4">
            <a:hlinkClick r:id="rId4" action="ppaction://hlinksldjump"/>
          </p:cNvPr>
          <p:cNvSpPr/>
          <p:nvPr/>
        </p:nvSpPr>
        <p:spPr>
          <a:xfrm>
            <a:off x="921325" y="3276600"/>
            <a:ext cx="3048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-Point Star 5">
            <a:hlinkClick r:id="rId4" action="ppaction://hlinksldjump"/>
          </p:cNvPr>
          <p:cNvSpPr/>
          <p:nvPr/>
        </p:nvSpPr>
        <p:spPr>
          <a:xfrm>
            <a:off x="928250" y="3886200"/>
            <a:ext cx="3048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5-Point Star 6">
            <a:hlinkClick r:id="rId4" action="ppaction://hlinksldjump"/>
          </p:cNvPr>
          <p:cNvSpPr/>
          <p:nvPr/>
        </p:nvSpPr>
        <p:spPr>
          <a:xfrm>
            <a:off x="949030" y="4495800"/>
            <a:ext cx="3048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368425" y="2743200"/>
            <a:ext cx="6480175" cy="3429000"/>
          </a:xfrm>
        </p:spPr>
        <p:txBody>
          <a:bodyPr>
            <a:normAutofit/>
          </a:bodyPr>
          <a:lstStyle/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The duke of earl</a:t>
            </a:r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The best prime minister</a:t>
            </a:r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The sixteenth president</a:t>
            </a:r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algn="l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Father of our country</a:t>
            </a:r>
            <a:endParaRPr lang="en-US" dirty="0"/>
          </a:p>
        </p:txBody>
      </p:sp>
      <p:sp>
        <p:nvSpPr>
          <p:cNvPr id="29699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George Washington is remembered as…</a:t>
            </a:r>
          </a:p>
        </p:txBody>
      </p:sp>
      <p:sp>
        <p:nvSpPr>
          <p:cNvPr id="6" name="5-Point Star 5">
            <a:hlinkClick r:id="rId3" action="ppaction://hlinksldjump"/>
          </p:cNvPr>
          <p:cNvSpPr/>
          <p:nvPr/>
        </p:nvSpPr>
        <p:spPr>
          <a:xfrm>
            <a:off x="997525" y="2743200"/>
            <a:ext cx="3048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5-Point Star 6">
            <a:hlinkClick r:id="rId3" action="ppaction://hlinksldjump"/>
          </p:cNvPr>
          <p:cNvSpPr/>
          <p:nvPr/>
        </p:nvSpPr>
        <p:spPr>
          <a:xfrm>
            <a:off x="983670" y="3352800"/>
            <a:ext cx="3048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5-Point Star 7">
            <a:hlinkClick r:id="rId3" action="ppaction://hlinksldjump"/>
          </p:cNvPr>
          <p:cNvSpPr/>
          <p:nvPr/>
        </p:nvSpPr>
        <p:spPr>
          <a:xfrm>
            <a:off x="983670" y="3886200"/>
            <a:ext cx="3048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5-Point Star 8">
            <a:hlinkClick r:id="rId4" action="ppaction://hlinksldjump"/>
          </p:cNvPr>
          <p:cNvSpPr/>
          <p:nvPr/>
        </p:nvSpPr>
        <p:spPr>
          <a:xfrm>
            <a:off x="1018305" y="4495800"/>
            <a:ext cx="3048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More Fun…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Check out these websites to find out more information about George Washington.  </a:t>
            </a:r>
            <a:r>
              <a:rPr lang="en-US" dirty="0" smtClean="0">
                <a:solidFill>
                  <a:srgbClr val="C00000"/>
                </a:solidFill>
              </a:rPr>
              <a:t>Have Fun!</a:t>
            </a:r>
          </a:p>
          <a:p>
            <a:pPr algn="ctr">
              <a:buNone/>
            </a:pPr>
            <a:r>
              <a:rPr lang="en-US" dirty="0" smtClean="0"/>
              <a:t>For games and activities try:</a:t>
            </a:r>
          </a:p>
          <a:p>
            <a:pPr algn="ctr">
              <a:buNone/>
            </a:pPr>
            <a:r>
              <a:rPr lang="en-US" dirty="0" smtClean="0">
                <a:hlinkClick r:id="rId4" tooltip="Double Click Mouse"/>
              </a:rPr>
              <a:t>www.apples4theteacher.com/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For fun facts and more try:</a:t>
            </a:r>
          </a:p>
          <a:p>
            <a:pPr algn="ctr">
              <a:buNone/>
            </a:pPr>
            <a:r>
              <a:rPr lang="en-US" dirty="0" smtClean="0">
                <a:hlinkClick r:id="rId5" tooltip="Double Click Mouse"/>
              </a:rPr>
              <a:t>www.socialstudiesforkids.com/subjects/georgewashington.htm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To solve a mystery try:</a:t>
            </a:r>
          </a:p>
          <a:p>
            <a:pPr algn="ctr">
              <a:buNone/>
            </a:pPr>
            <a:r>
              <a:rPr lang="en-US" dirty="0" smtClean="0">
                <a:hlinkClick r:id="rId6" tooltip="Double Click Mouse"/>
              </a:rPr>
              <a:t>www.georgewashington.si.edu/kids/portrait.html</a:t>
            </a: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dissolve/>
    <p:sndAc>
      <p:stSnd>
        <p:snd r:embed="rId3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Washington’s Childhood and Teens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Born - February 22, 1732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Birthplace - Wakefield, Virginia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13 Colonies in 1732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Travel - Foot, horse, boat, coach (very few)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No mills or factories</a:t>
            </a:r>
          </a:p>
          <a:p>
            <a:pPr marL="548640" lvl="1" indent="-274320" fontAlgn="auto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/>
              <a:t>Most people grew or hunted for food and made necessities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FUN FACT:  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GEORGE WASHINGTON LOVED TO EAT  ICE CREAM!</a:t>
            </a:r>
            <a:endParaRPr lang="en-US" dirty="0"/>
          </a:p>
        </p:txBody>
      </p:sp>
    </p:spTree>
  </p:cSld>
  <p:clrMapOvr>
    <a:masterClrMapping/>
  </p:clrMapOvr>
  <p:transition>
    <p:dissolve/>
    <p:sndAc>
      <p:stSnd>
        <p:snd r:embed="rId3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06147" y="1905000"/>
            <a:ext cx="6513853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correct</a:t>
            </a:r>
          </a:p>
        </p:txBody>
      </p:sp>
      <p:pic>
        <p:nvPicPr>
          <p:cNvPr id="30723" name="Picture 2" descr="C:\Users\Mary Salinas\AppData\Local\Microsoft\Windows\Temporary Internet Files\Content.IE5\CA54NXN2\MCj04244660000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81400" y="3505200"/>
            <a:ext cx="1974850" cy="169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4419600" y="3048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U-Turn Arrow 7">
            <a:hlinkClick r:id="" action="ppaction://hlinkshowjump?jump=lastslideviewed"/>
          </p:cNvPr>
          <p:cNvSpPr/>
          <p:nvPr/>
        </p:nvSpPr>
        <p:spPr>
          <a:xfrm rot="10800000">
            <a:off x="7086600" y="4953000"/>
            <a:ext cx="887413" cy="877888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  <p:sndAc>
      <p:stSnd>
        <p:snd r:embed="rId4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19200" y="2057400"/>
            <a:ext cx="6666253" cy="9188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incorrect</a:t>
            </a:r>
          </a:p>
        </p:txBody>
      </p:sp>
      <p:pic>
        <p:nvPicPr>
          <p:cNvPr id="31747" name="Picture 2" descr="C:\Users\Mary Salinas\AppData\Local\Microsoft\Windows\Temporary Internet Files\Content.IE5\PSBCSV6U\MCj0423852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3657600"/>
            <a:ext cx="1495425" cy="191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U-Turn Arrow 16">
            <a:hlinkClick r:id="" action="ppaction://hlinkshowjump?jump=lastslideviewed"/>
          </p:cNvPr>
          <p:cNvSpPr/>
          <p:nvPr/>
        </p:nvSpPr>
        <p:spPr>
          <a:xfrm rot="10800000">
            <a:off x="7086600" y="4953000"/>
            <a:ext cx="887413" cy="877888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sz="1400" dirty="0" smtClean="0"/>
              <a:t>Facts (2008</a:t>
            </a:r>
            <a:r>
              <a:rPr lang="en-US" sz="1200" dirty="0" smtClean="0"/>
              <a:t>).  </a:t>
            </a:r>
            <a:r>
              <a:rPr lang="en-US" sz="1400" dirty="0" smtClean="0"/>
              <a:t>Retrieved  March 22, 2008 from </a:t>
            </a:r>
            <a:r>
              <a:rPr lang="en-US" sz="1400" dirty="0" smtClean="0">
                <a:hlinkClick r:id="rId4"/>
              </a:rPr>
              <a:t>www.socialstudiesforkids.com/subjects/georgewashington.htm</a:t>
            </a:r>
            <a:endParaRPr lang="en-US" sz="1400" dirty="0" smtClean="0"/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Games (2008).  Retrieved March 19, 2008 from </a:t>
            </a:r>
            <a:r>
              <a:rPr lang="en-US" sz="1400" dirty="0" smtClean="0">
                <a:hlinkClick r:id="rId5"/>
              </a:rPr>
              <a:t>www.apples4theteacher.com/holidays/presidents-day/george-washington</a:t>
            </a:r>
            <a:endParaRPr lang="en-US" sz="1400" dirty="0" smtClean="0"/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Giblin, J. C. (1992).  </a:t>
            </a:r>
            <a:r>
              <a:rPr lang="en-US" sz="1400" i="1" dirty="0" smtClean="0"/>
              <a:t>George washington: A picture  book  biography</a:t>
            </a:r>
            <a:r>
              <a:rPr lang="en-US" sz="1400" dirty="0" smtClean="0"/>
              <a:t>.  New York, NY: Scholastic.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Keenan, S.  (2003).  </a:t>
            </a:r>
            <a:r>
              <a:rPr lang="en-US" sz="1400" i="1" dirty="0" smtClean="0"/>
              <a:t>Outstanding americans.</a:t>
            </a:r>
            <a:r>
              <a:rPr lang="en-US" sz="1400" dirty="0" smtClean="0"/>
              <a:t>  New York, NY: Scholastic.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Mystery (2008).  Retrieved March 19, 2008 from </a:t>
            </a:r>
            <a:r>
              <a:rPr lang="en-US" sz="1400" dirty="0" smtClean="0">
                <a:hlinkClick r:id="rId6"/>
              </a:rPr>
              <a:t>www.georgewashington.si.edu/kids/portrait.html</a:t>
            </a:r>
            <a:endParaRPr lang="en-US" sz="1400" dirty="0" smtClean="0"/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Population (2008).  Retrieved March 29, 2008 from http:en.wikipedia.org/wiki/united_states_census%2C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President’s Day: Washington and Lincoln, 100% Educational Videos (2003).  Retrieved March 19, 2008 from unitedstreaming: http: //streaming.discoveryeducation.com</a:t>
            </a:r>
          </a:p>
          <a:p>
            <a:pPr>
              <a:buNone/>
            </a:pPr>
            <a:endParaRPr lang="en-US" sz="1400" i="1" dirty="0" smtClean="0"/>
          </a:p>
          <a:p>
            <a:pPr>
              <a:buNone/>
            </a:pPr>
            <a:endParaRPr lang="en-US" sz="1400" i="1" dirty="0" smtClean="0"/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endParaRPr lang="en-US" sz="1200" dirty="0"/>
          </a:p>
        </p:txBody>
      </p:sp>
    </p:spTree>
  </p:cSld>
  <p:clrMapOvr>
    <a:masterClrMapping/>
  </p:clrMapOvr>
  <p:transition>
    <p:dissolve/>
    <p:sndAc>
      <p:stSnd>
        <p:snd r:embed="rId3" name="drumroll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Washington’s Childhood and Teens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dirty="0" smtClean="0"/>
              <a:t>Moved -Ferry Farm at age six</a:t>
            </a:r>
          </a:p>
          <a:p>
            <a:r>
              <a:rPr lang="en-US" dirty="0" smtClean="0"/>
              <a:t>Young George had 2 older half brothers, 3 younger brothers and a younger sister</a:t>
            </a:r>
          </a:p>
          <a:p>
            <a:r>
              <a:rPr lang="en-US" dirty="0" smtClean="0"/>
              <a:t>Young George liked to ride horses</a:t>
            </a:r>
          </a:p>
          <a:p>
            <a:r>
              <a:rPr lang="en-US" dirty="0" smtClean="0"/>
              <a:t>George had little formal schooling</a:t>
            </a:r>
          </a:p>
          <a:p>
            <a:r>
              <a:rPr lang="en-US" dirty="0" smtClean="0"/>
              <a:t>Cherry tree legend</a:t>
            </a:r>
          </a:p>
          <a:p>
            <a:pPr>
              <a:buFont typeface="Wingdings 2" pitchFamily="18" charset="2"/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  <p:pic>
        <p:nvPicPr>
          <p:cNvPr id="15364" name="Picture 2" descr="C:\Users\Mary Salinas\AppData\Local\Microsoft\Windows\Temporary Internet Files\Content.IE5\R6CWIX0X\MMAG00525_0000[1]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77000" y="2971800"/>
            <a:ext cx="1447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5" descr="C:\Users\Mary Salinas\AppData\Local\Microsoft\Windows\Temporary Internet Files\Content.IE5\CA54NXN2\MCj03438590000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86600" y="5181600"/>
            <a:ext cx="1786738" cy="98389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  <p:sndAc>
      <p:stSnd>
        <p:snd r:embed="rId3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312 -0.02523 C -0.10642 -0.03981 -0.11649 -0.05092 -0.1243 -0.06157 C -0.13211 -0.07199 -0.13854 -0.08472 -0.14705 -0.09398 C -0.15538 -0.103 -0.16718 -0.10995 -0.17743 -0.11412 C -0.18368 -0.12268 -0.1835 -0.1243 -0.19236 -0.1324 C -0.196 -0.13564 -0.19791 -0.14166 -0.20156 -0.14444 C -0.20295 -0.1456 -0.20468 -0.1456 -0.20607 -0.14652 C -0.20764 -0.14768 -0.20902 -0.14907 -0.21076 -0.15046 C -0.21493 -0.15902 -0.22135 -0.16527 -0.22882 -0.16875 C -0.23593 -0.17824 -0.2434 -0.17662 -0.2533 -0.17893 C -0.26076 -0.18078 -0.26701 -0.18726 -0.2743 -0.18888 C -0.27899 -0.18981 -0.28333 -0.19027 -0.28784 -0.19097 C -0.29531 -0.19745 -0.29878 -0.20138 -0.30764 -0.20717 C -0.30972 -0.20856 -0.31371 -0.21111 -0.31371 -0.21111 C -0.32222 -0.21041 -0.3309 -0.20995 -0.33941 -0.20902 C -0.34444 -0.20856 -0.34982 -0.20972 -0.35468 -0.20717 C -0.35972 -0.20439 -0.36996 -0.18564 -0.3743 -0.18078 C -0.37934 -0.17523 -0.38732 -0.17777 -0.39409 -0.17685 C -0.40885 -0.17013 -0.42135 -0.15995 -0.43663 -0.15462 C -0.43819 -0.15324 -0.43941 -0.15162 -0.44097 -0.15046 C -0.44236 -0.14953 -0.44409 -0.14976 -0.44566 -0.14861 C -0.45225 -0.14328 -0.45625 -0.13379 -0.46389 -0.13032 C -0.46666 -0.12638 -0.46979 -0.12222 -0.47291 -0.11828 C -0.4743 -0.1162 -0.47725 -0.11226 -0.47725 -0.11226 C -0.48229 -0.09282 -0.5033 -0.07083 -0.51823 -0.06574 C -0.55868 -0.06782 -0.55156 -0.06944 -0.58333 -0.06574 C -0.61649 -0.06203 -0.64791 -0.04884 -0.68038 -0.04143 C -0.69687 -0.03773 -0.71371 -0.04004 -0.73038 -0.03935 C -0.76771 -0.028 -0.78021 -0.04467 -0.81059 -0.05162 C -0.81996 -0.05648 -0.82951 -0.05949 -0.83941 -0.06157 C -0.85607 -0.06921 -0.87552 -0.06689 -0.89236 -0.06782 C -0.89288 -0.06805 -0.90156 -0.07407 -0.90312 -0.07384 C -0.91076 -0.07222 -0.91805 -0.06782 -0.92569 -0.06574 C -0.96198 -0.06736 -0.99705 -0.07222 -1.03333 -0.07384 C -1.03854 -0.07592 -1.0467 -0.0875 -1.05 -0.08796 C -1.05746 -0.08912 -1.0651 -0.08796 -1.07274 -0.08796 L -1.09236 -0.07384 L -1.05451 0.28172 " pathEditMode="relative" ptsTypes="fffffffffffffffffffffffffffffffffffAAA">
                                      <p:cBhvr>
                                        <p:cTn id="6" dur="2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Washington’s Adult Years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Married- Martha Custis (Widow)</a:t>
            </a:r>
          </a:p>
          <a:p>
            <a:r>
              <a:rPr lang="en-US" smtClean="0"/>
              <a:t>Martha’s children:  Martha “Patsy” and John “Jack”</a:t>
            </a:r>
          </a:p>
          <a:p>
            <a:r>
              <a:rPr lang="en-US" smtClean="0"/>
              <a:t>Lived-Mt. Vernon (pictured below)</a:t>
            </a:r>
          </a:p>
          <a:p>
            <a:r>
              <a:rPr lang="en-US" smtClean="0"/>
              <a:t>Expert woodsman, farmer, mapmaker, surveyor</a:t>
            </a:r>
          </a:p>
          <a:p>
            <a:endParaRPr lang="en-US" smtClean="0"/>
          </a:p>
        </p:txBody>
      </p:sp>
      <p:pic>
        <p:nvPicPr>
          <p:cNvPr id="2050" name="Picture 2" descr="C:\Users\Mary Salinas\AppData\Local\Microsoft\Windows\Temporary Internet Files\Content.IE5\H8P0LQY6\MCj0149340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19400" y="3810000"/>
            <a:ext cx="3368675" cy="240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  <p:sndAc>
      <p:stSnd>
        <p:snd r:embed="rId3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0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Revolutionary War Years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Led fight for freedom from England</a:t>
            </a:r>
          </a:p>
          <a:p>
            <a:r>
              <a:rPr lang="en-US" smtClean="0"/>
              <a:t>Accepted no pay, only expenses</a:t>
            </a:r>
          </a:p>
          <a:p>
            <a:r>
              <a:rPr lang="en-US" smtClean="0"/>
              <a:t>General  and Commander-in-Chief</a:t>
            </a:r>
          </a:p>
          <a:p>
            <a:r>
              <a:rPr lang="en-US" smtClean="0"/>
              <a:t>Loved by the troops</a:t>
            </a:r>
          </a:p>
          <a:p>
            <a:r>
              <a:rPr lang="en-US" smtClean="0"/>
              <a:t>Victory at Yorktown</a:t>
            </a:r>
          </a:p>
          <a:p>
            <a:r>
              <a:rPr lang="en-US" smtClean="0"/>
              <a:t>End of war led to independence</a:t>
            </a:r>
          </a:p>
        </p:txBody>
      </p:sp>
      <p:pic>
        <p:nvPicPr>
          <p:cNvPr id="3074" name="Picture 2" descr="C:\Users\Mary Salinas\AppData\Local\Microsoft\Windows\Temporary Internet Files\Content.IE5\PSBCSV6U\MCj0149426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3352800"/>
            <a:ext cx="1789113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  <p:sndAc>
      <p:stSnd>
        <p:snd r:embed="rId3" name="explod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Crossing the Delaware River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dirty="0" smtClean="0"/>
              <a:t>December 26, 1776</a:t>
            </a:r>
          </a:p>
          <a:p>
            <a:r>
              <a:rPr lang="en-US" dirty="0" smtClean="0"/>
              <a:t>General George Washington and American troops</a:t>
            </a:r>
          </a:p>
          <a:p>
            <a:r>
              <a:rPr lang="en-US" dirty="0" smtClean="0"/>
              <a:t>Surprise attack on the British</a:t>
            </a:r>
          </a:p>
          <a:p>
            <a:r>
              <a:rPr lang="en-US" dirty="0" smtClean="0"/>
              <a:t>Famous painting of the crossing</a:t>
            </a:r>
          </a:p>
          <a:p>
            <a:endParaRPr lang="en-US" dirty="0" smtClean="0"/>
          </a:p>
        </p:txBody>
      </p:sp>
      <p:pic>
        <p:nvPicPr>
          <p:cNvPr id="6" name="Picture 2" descr="C:\Users\Mary Salinas\AppData\Local\Microsoft\Windows\Temporary Internet Files\Content.IE5\H8P0LQY6\MCj0150011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57800" y="3581400"/>
            <a:ext cx="3643313" cy="244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  <p:sndAc>
      <p:stSnd>
        <p:snd r:embed="rId3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Political Years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Elected 1</a:t>
            </a:r>
            <a:r>
              <a:rPr lang="en-US" baseline="30000" dirty="0" smtClean="0"/>
              <a:t>st</a:t>
            </a:r>
            <a:r>
              <a:rPr lang="en-US" dirty="0" smtClean="0"/>
              <a:t> President of the United States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Capital-New York City, then Philadelphia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No White House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Presided over writing of U. S. Constitution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Bill of Rights adopted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Served 2 terms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Served from 1789-1797</a:t>
            </a:r>
          </a:p>
          <a:p>
            <a:pPr lvl="8"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n-US" sz="28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FUN FACT:  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GEORGE Washington's teeth were made from the teeth of a hippopotamus!</a:t>
            </a:r>
            <a:endParaRPr lang="en-US" sz="28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pic>
        <p:nvPicPr>
          <p:cNvPr id="19460" name="Picture 2" descr="C:\Users\Mary Salinas\AppData\Local\Microsoft\Windows\Temporary Internet Files\Content.IE5\PSBCSV6U\MCj0149847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3124200"/>
            <a:ext cx="295433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  <p:sndAc>
      <p:stSnd>
        <p:snd r:embed="rId3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Retired Years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Returned to Mt. Vernon</a:t>
            </a:r>
          </a:p>
          <a:p>
            <a:r>
              <a:rPr lang="en-US" smtClean="0"/>
              <a:t>Returned to farming</a:t>
            </a:r>
          </a:p>
          <a:p>
            <a:r>
              <a:rPr lang="en-US" smtClean="0"/>
              <a:t>Children deceased</a:t>
            </a:r>
          </a:p>
          <a:p>
            <a:r>
              <a:rPr lang="en-US" smtClean="0"/>
              <a:t>Raised grandchildren</a:t>
            </a:r>
          </a:p>
          <a:p>
            <a:r>
              <a:rPr lang="en-US" smtClean="0"/>
              <a:t>Died December 14, 1799 at age 67</a:t>
            </a:r>
          </a:p>
          <a:p>
            <a:r>
              <a:rPr lang="en-US" smtClean="0"/>
              <a:t>Buried-Mt. Vernon</a:t>
            </a:r>
          </a:p>
          <a:p>
            <a:r>
              <a:rPr lang="en-US" smtClean="0"/>
              <a:t>Remembered as “Father of Our Country”</a:t>
            </a:r>
          </a:p>
          <a:p>
            <a:endParaRPr lang="en-US" smtClean="0"/>
          </a:p>
        </p:txBody>
      </p:sp>
      <p:pic>
        <p:nvPicPr>
          <p:cNvPr id="4101" name="Picture 5" descr="C:\Users\Mary Salinas\AppData\Local\Microsoft\Windows\Temporary Internet Files\Content.IE5\H8P0LQY6\MCj0353620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05600" y="1524000"/>
            <a:ext cx="1589088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4" descr="C:\Users\Mary Salinas\AppData\Local\Microsoft\Windows\Temporary Internet Files\Content.IE5\CA54NXN2\MCMP00217_0000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19400" y="4953000"/>
            <a:ext cx="2971800" cy="151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  <p:sndAc>
      <p:stSnd>
        <p:snd r:embed="rId3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Memorials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dirty="0" smtClean="0"/>
              <a:t>Mt. Rushmore</a:t>
            </a:r>
          </a:p>
          <a:p>
            <a:r>
              <a:rPr lang="en-US" dirty="0" smtClean="0"/>
              <a:t>Face on the dollar bill and quarter</a:t>
            </a:r>
          </a:p>
          <a:p>
            <a:r>
              <a:rPr lang="en-US" dirty="0" smtClean="0"/>
              <a:t>Washington Monument</a:t>
            </a:r>
          </a:p>
          <a:p>
            <a:r>
              <a:rPr lang="en-US" dirty="0" smtClean="0"/>
              <a:t>U. S. Capital, Washington, D. C.</a:t>
            </a:r>
          </a:p>
          <a:p>
            <a:r>
              <a:rPr lang="en-US" dirty="0" smtClean="0"/>
              <a:t>Many schools, streets, parks, cities, </a:t>
            </a:r>
          </a:p>
          <a:p>
            <a:pPr>
              <a:buNone/>
            </a:pPr>
            <a:r>
              <a:rPr lang="en-US" dirty="0" smtClean="0"/>
              <a:t>    and even one state!</a:t>
            </a:r>
          </a:p>
          <a:p>
            <a:endParaRPr lang="en-US" dirty="0" smtClean="0"/>
          </a:p>
        </p:txBody>
      </p:sp>
      <p:pic>
        <p:nvPicPr>
          <p:cNvPr id="4" name="Picture 4" descr="C:\Users\Mary Salinas\AppData\Local\Microsoft\Windows\Temporary Internet Files\Content.IE5\R6CWIX0X\MPj04072130000[1]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4540250"/>
            <a:ext cx="2819400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 descr="C:\Users\Mary Salinas\AppData\Local\Microsoft\Windows\Temporary Internet Files\Content.IE5\PSBCSV6U\MPj04008560000[1]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62400" y="4876800"/>
            <a:ext cx="2103438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6" descr="C:\Users\Mary Salinas\AppData\Local\Microsoft\Windows\Temporary Internet Files\Content.IE5\PSBCSV6U\MPj04010980000[1]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05600" y="3276600"/>
            <a:ext cx="1852613" cy="281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  <p:sndAc>
      <p:stSnd>
        <p:snd r:embed="rId3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1204</TotalTime>
  <Words>753</Words>
  <Application>Microsoft Office PowerPoint</Application>
  <PresentationFormat>On-screen Show (4:3)</PresentationFormat>
  <Paragraphs>176</Paragraphs>
  <Slides>22</Slides>
  <Notes>22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Civic</vt:lpstr>
      <vt:lpstr>         George Washington Mary Salinas/ITEC 501</vt:lpstr>
      <vt:lpstr>Washington’s Childhood and Teens</vt:lpstr>
      <vt:lpstr>Washington’s Childhood and Teens</vt:lpstr>
      <vt:lpstr>Washington’s Adult Years</vt:lpstr>
      <vt:lpstr>Revolutionary War Years</vt:lpstr>
      <vt:lpstr>Crossing the Delaware River</vt:lpstr>
      <vt:lpstr>Political Years</vt:lpstr>
      <vt:lpstr>Retired Years</vt:lpstr>
      <vt:lpstr>Memorials</vt:lpstr>
      <vt:lpstr>Timeline of Washington’s Life</vt:lpstr>
      <vt:lpstr>Population Growth:  Population: Then and Now</vt:lpstr>
      <vt:lpstr>Watch the Video…</vt:lpstr>
      <vt:lpstr>What do We Remember?</vt:lpstr>
      <vt:lpstr>George Washington was born in…</vt:lpstr>
      <vt:lpstr>George Washington fought for independence from the British in what war?</vt:lpstr>
      <vt:lpstr>What is George Washington’s adulthood home called?</vt:lpstr>
      <vt:lpstr>During what years did George Washington serve as President?</vt:lpstr>
      <vt:lpstr>George Washington is remembered as…</vt:lpstr>
      <vt:lpstr>For More Fun…</vt:lpstr>
      <vt:lpstr>Slide 20</vt:lpstr>
      <vt:lpstr>Slide 21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George Washington</dc:title>
  <dc:creator>Mary Salinas</dc:creator>
  <cp:lastModifiedBy>DoIT</cp:lastModifiedBy>
  <cp:revision>137</cp:revision>
  <dcterms:created xsi:type="dcterms:W3CDTF">2008-03-28T04:24:09Z</dcterms:created>
  <dcterms:modified xsi:type="dcterms:W3CDTF">2008-04-02T21:59:35Z</dcterms:modified>
</cp:coreProperties>
</file>